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Vznik PN přechodu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1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just"/>
            <a:r>
              <a:rPr lang="cs-CZ" sz="3600" dirty="0" smtClean="0"/>
              <a:t>Terminologie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059503" y="1484784"/>
            <a:ext cx="6768752" cy="4824536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cs-CZ" dirty="0" smtClean="0"/>
              <a:t>Atomy příměsových prvků nazýváme:</a:t>
            </a:r>
          </a:p>
          <a:p>
            <a:pPr lvl="2" algn="just"/>
            <a:r>
              <a:rPr lang="cs-CZ" dirty="0" smtClean="0"/>
              <a:t>Donory – pět valenčních elektronů (</a:t>
            </a:r>
            <a:r>
              <a:rPr lang="cs-CZ" dirty="0"/>
              <a:t>P, As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Akceptory – tři valenční elektrony (</a:t>
            </a:r>
            <a:r>
              <a:rPr lang="cs-CZ" dirty="0"/>
              <a:t>In, B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Vodivost s příměsí donorů je typu N </a:t>
            </a:r>
          </a:p>
          <a:p>
            <a:pPr lvl="1" algn="just"/>
            <a:r>
              <a:rPr lang="cs-CZ" dirty="0" smtClean="0"/>
              <a:t>Vodivost s příměsí akceptorů je typu P </a:t>
            </a:r>
          </a:p>
          <a:p>
            <a:pPr lvl="1" algn="just"/>
            <a:r>
              <a:rPr lang="cs-CZ" dirty="0" smtClean="0"/>
              <a:t>Kolem donorů se vytváří kladná oblast prostorového náboje</a:t>
            </a:r>
          </a:p>
          <a:p>
            <a:pPr lvl="1"/>
            <a:r>
              <a:rPr lang="cs-CZ" dirty="0" smtClean="0"/>
              <a:t>Kolem akceptorů se vytváří záporná oblast prostorového náboje</a:t>
            </a:r>
          </a:p>
          <a:p>
            <a:r>
              <a:rPr lang="cs-CZ" dirty="0" smtClean="0"/>
              <a:t>Využití příměsové vodivosti:</a:t>
            </a:r>
          </a:p>
          <a:p>
            <a:pPr lvl="1"/>
            <a:r>
              <a:rPr lang="cs-CZ" dirty="0" smtClean="0"/>
              <a:t>fotorezistory</a:t>
            </a:r>
          </a:p>
          <a:p>
            <a:pPr lvl="1"/>
            <a:r>
              <a:rPr lang="cs-CZ" dirty="0" smtClean="0"/>
              <a:t>termistory</a:t>
            </a:r>
          </a:p>
          <a:p>
            <a:pPr lvl="1"/>
            <a:r>
              <a:rPr lang="cs-CZ" dirty="0" smtClean="0"/>
              <a:t>součástky s PN přechodem</a:t>
            </a:r>
          </a:p>
        </p:txBody>
      </p:sp>
    </p:spTree>
    <p:extLst>
      <p:ext uri="{BB962C8B-B14F-4D97-AF65-F5344CB8AC3E}">
        <p14:creationId xmlns:p14="http://schemas.microsoft.com/office/powerpoint/2010/main" val="111514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Skupina 58"/>
          <p:cNvGrpSpPr/>
          <p:nvPr/>
        </p:nvGrpSpPr>
        <p:grpSpPr>
          <a:xfrm>
            <a:off x="7236296" y="2814911"/>
            <a:ext cx="1872208" cy="1897459"/>
            <a:chOff x="7236296" y="2814911"/>
            <a:chExt cx="1872208" cy="1897459"/>
          </a:xfrm>
        </p:grpSpPr>
        <p:grpSp>
          <p:nvGrpSpPr>
            <p:cNvPr id="34" name="Skupina 33"/>
            <p:cNvGrpSpPr/>
            <p:nvPr/>
          </p:nvGrpSpPr>
          <p:grpSpPr>
            <a:xfrm>
              <a:off x="7236296" y="2814911"/>
              <a:ext cx="1872208" cy="1897459"/>
              <a:chOff x="7236296" y="2814911"/>
              <a:chExt cx="1872208" cy="1897459"/>
            </a:xfrm>
          </p:grpSpPr>
          <p:grpSp>
            <p:nvGrpSpPr>
              <p:cNvPr id="10" name="Skupina 9"/>
              <p:cNvGrpSpPr/>
              <p:nvPr/>
            </p:nvGrpSpPr>
            <p:grpSpPr>
              <a:xfrm>
                <a:off x="7236296" y="2924944"/>
                <a:ext cx="216024" cy="216024"/>
                <a:chOff x="7236296" y="2924944"/>
                <a:chExt cx="216024" cy="216024"/>
              </a:xfrm>
            </p:grpSpPr>
            <p:sp>
              <p:nvSpPr>
                <p:cNvPr id="7" name="Ovál 6"/>
                <p:cNvSpPr/>
                <p:nvPr/>
              </p:nvSpPr>
              <p:spPr>
                <a:xfrm>
                  <a:off x="7236296" y="2924944"/>
                  <a:ext cx="216024" cy="216024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9" name="Přímá spojnice 8"/>
                <p:cNvCxnSpPr>
                  <a:stCxn id="7" idx="2"/>
                  <a:endCxn id="7" idx="6"/>
                </p:cNvCxnSpPr>
                <p:nvPr/>
              </p:nvCxnSpPr>
              <p:spPr>
                <a:xfrm>
                  <a:off x="7236296" y="3032956"/>
                  <a:ext cx="216024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Vývojový diagram: nebo 10"/>
              <p:cNvSpPr/>
              <p:nvPr/>
            </p:nvSpPr>
            <p:spPr>
              <a:xfrm>
                <a:off x="7236296" y="335699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Vývojový diagram: postup 11"/>
              <p:cNvSpPr/>
              <p:nvPr/>
            </p:nvSpPr>
            <p:spPr>
              <a:xfrm>
                <a:off x="7236296" y="3789040"/>
                <a:ext cx="355827" cy="288032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ývojový diagram: postup 12"/>
              <p:cNvSpPr/>
              <p:nvPr/>
            </p:nvSpPr>
            <p:spPr>
              <a:xfrm>
                <a:off x="7242290" y="4350562"/>
                <a:ext cx="355827" cy="288032"/>
              </a:xfrm>
              <a:prstGeom prst="flowChartProcess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7592588" y="2814911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volný elektron</a:t>
                </a:r>
                <a:endParaRPr lang="cs-CZ" sz="1600" dirty="0"/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7592123" y="3280338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volná díra</a:t>
                </a:r>
                <a:endParaRPr lang="cs-CZ" sz="1600" dirty="0"/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7589036" y="3721439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záporná oblast kolem akceptorů</a:t>
                </a:r>
                <a:endParaRPr lang="cs-CZ" sz="1200" dirty="0"/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7589036" y="4250705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kladná oblast kolem donorů</a:t>
                </a:r>
                <a:endParaRPr lang="cs-CZ" sz="1200" dirty="0"/>
              </a:p>
            </p:txBody>
          </p:sp>
        </p:grpSp>
        <p:sp>
          <p:nvSpPr>
            <p:cNvPr id="57" name="TextovéPole 56"/>
            <p:cNvSpPr txBox="1"/>
            <p:nvPr/>
          </p:nvSpPr>
          <p:spPr>
            <a:xfrm>
              <a:off x="7256213" y="37483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265975" y="4309912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N</a:t>
              </a:r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Vznik PN přechodu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221658" y="1423980"/>
            <a:ext cx="6696744" cy="100811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PN přechod vzniká na rozhraní částí polovodiče, kde jedna je s vodivostí typu P a druhá s vodivostí typu N.</a:t>
            </a:r>
            <a:endParaRPr lang="cs-CZ" dirty="0"/>
          </a:p>
        </p:txBody>
      </p:sp>
      <p:grpSp>
        <p:nvGrpSpPr>
          <p:cNvPr id="55" name="Skupina 54"/>
          <p:cNvGrpSpPr/>
          <p:nvPr/>
        </p:nvGrpSpPr>
        <p:grpSpPr>
          <a:xfrm>
            <a:off x="1907704" y="2924944"/>
            <a:ext cx="1440160" cy="1224136"/>
            <a:chOff x="1907704" y="2924944"/>
            <a:chExt cx="1440160" cy="1224136"/>
          </a:xfrm>
        </p:grpSpPr>
        <p:sp>
          <p:nvSpPr>
            <p:cNvPr id="4" name="Obdélník 3"/>
            <p:cNvSpPr/>
            <p:nvPr/>
          </p:nvSpPr>
          <p:spPr>
            <a:xfrm>
              <a:off x="1907704" y="2924944"/>
              <a:ext cx="1440160" cy="12241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Vývojový diagram: nebo 32"/>
            <p:cNvSpPr/>
            <p:nvPr/>
          </p:nvSpPr>
          <p:spPr>
            <a:xfrm>
              <a:off x="2123728" y="3778309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Vývojový diagram: nebo 34"/>
            <p:cNvSpPr/>
            <p:nvPr/>
          </p:nvSpPr>
          <p:spPr>
            <a:xfrm>
              <a:off x="2458839" y="3320988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Vývojový diagram: nebo 35"/>
            <p:cNvSpPr/>
            <p:nvPr/>
          </p:nvSpPr>
          <p:spPr>
            <a:xfrm>
              <a:off x="2040636" y="3003900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Vývojový diagram: nebo 36"/>
            <p:cNvSpPr/>
            <p:nvPr/>
          </p:nvSpPr>
          <p:spPr>
            <a:xfrm>
              <a:off x="3034903" y="3058105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Vývojový diagram: nebo 37"/>
            <p:cNvSpPr/>
            <p:nvPr/>
          </p:nvSpPr>
          <p:spPr>
            <a:xfrm>
              <a:off x="3034903" y="3494088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Vývojový diagram: nebo 38"/>
            <p:cNvSpPr/>
            <p:nvPr/>
          </p:nvSpPr>
          <p:spPr>
            <a:xfrm>
              <a:off x="2771800" y="3844259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6" name="Skupina 55"/>
          <p:cNvGrpSpPr/>
          <p:nvPr/>
        </p:nvGrpSpPr>
        <p:grpSpPr>
          <a:xfrm>
            <a:off x="4860032" y="2924944"/>
            <a:ext cx="1440160" cy="1224136"/>
            <a:chOff x="4860032" y="2924944"/>
            <a:chExt cx="1440160" cy="1224136"/>
          </a:xfrm>
        </p:grpSpPr>
        <p:sp>
          <p:nvSpPr>
            <p:cNvPr id="5" name="Obdélník 4"/>
            <p:cNvSpPr/>
            <p:nvPr/>
          </p:nvSpPr>
          <p:spPr>
            <a:xfrm>
              <a:off x="4860032" y="2924944"/>
              <a:ext cx="1440160" cy="122413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0" name="Skupina 29"/>
            <p:cNvGrpSpPr/>
            <p:nvPr/>
          </p:nvGrpSpPr>
          <p:grpSpPr>
            <a:xfrm>
              <a:off x="5140187" y="3465004"/>
              <a:ext cx="216024" cy="216024"/>
              <a:chOff x="7236296" y="2924944"/>
              <a:chExt cx="216024" cy="216024"/>
            </a:xfrm>
          </p:grpSpPr>
          <p:sp>
            <p:nvSpPr>
              <p:cNvPr id="31" name="Ovál 30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2" name="Přímá spojnice 31"/>
              <p:cNvCxnSpPr>
                <a:stCxn id="31" idx="2"/>
                <a:endCxn id="31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Skupina 39"/>
            <p:cNvGrpSpPr/>
            <p:nvPr/>
          </p:nvGrpSpPr>
          <p:grpSpPr>
            <a:xfrm>
              <a:off x="5994158" y="3831016"/>
              <a:ext cx="216024" cy="216024"/>
              <a:chOff x="7236296" y="2924944"/>
              <a:chExt cx="216024" cy="216024"/>
            </a:xfrm>
          </p:grpSpPr>
          <p:sp>
            <p:nvSpPr>
              <p:cNvPr id="41" name="Ovál 40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2" name="Přímá spojnice 41"/>
              <p:cNvCxnSpPr>
                <a:stCxn id="41" idx="2"/>
                <a:endCxn id="41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Skupina 42"/>
            <p:cNvGrpSpPr/>
            <p:nvPr/>
          </p:nvGrpSpPr>
          <p:grpSpPr>
            <a:xfrm>
              <a:off x="5032175" y="3789040"/>
              <a:ext cx="216024" cy="216024"/>
              <a:chOff x="7236296" y="2924944"/>
              <a:chExt cx="216024" cy="216024"/>
            </a:xfrm>
          </p:grpSpPr>
          <p:sp>
            <p:nvSpPr>
              <p:cNvPr id="44" name="Ovál 43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5" name="Přímá spojnice 44"/>
              <p:cNvCxnSpPr>
                <a:stCxn id="44" idx="2"/>
                <a:endCxn id="44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Skupina 45"/>
            <p:cNvGrpSpPr/>
            <p:nvPr/>
          </p:nvGrpSpPr>
          <p:grpSpPr>
            <a:xfrm>
              <a:off x="5886146" y="3107730"/>
              <a:ext cx="216024" cy="216024"/>
              <a:chOff x="7236296" y="2924944"/>
              <a:chExt cx="216024" cy="216024"/>
            </a:xfrm>
          </p:grpSpPr>
          <p:sp>
            <p:nvSpPr>
              <p:cNvPr id="47" name="Ovál 46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8" name="Přímá spojnice 47"/>
              <p:cNvCxnSpPr>
                <a:stCxn id="47" idx="2"/>
                <a:endCxn id="47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Skupina 48"/>
            <p:cNvGrpSpPr/>
            <p:nvPr/>
          </p:nvGrpSpPr>
          <p:grpSpPr>
            <a:xfrm>
              <a:off x="5580112" y="3429000"/>
              <a:ext cx="216024" cy="216024"/>
              <a:chOff x="7236296" y="2924944"/>
              <a:chExt cx="216024" cy="216024"/>
            </a:xfrm>
          </p:grpSpPr>
          <p:sp>
            <p:nvSpPr>
              <p:cNvPr id="50" name="Ovál 49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1" name="Přímá spojnice 50"/>
              <p:cNvCxnSpPr>
                <a:stCxn id="50" idx="2"/>
                <a:endCxn id="50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Skupina 51"/>
            <p:cNvGrpSpPr/>
            <p:nvPr/>
          </p:nvGrpSpPr>
          <p:grpSpPr>
            <a:xfrm>
              <a:off x="5005922" y="2999718"/>
              <a:ext cx="216024" cy="216024"/>
              <a:chOff x="7236296" y="2924944"/>
              <a:chExt cx="216024" cy="216024"/>
            </a:xfrm>
          </p:grpSpPr>
          <p:sp>
            <p:nvSpPr>
              <p:cNvPr id="53" name="Ovál 52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4" name="Přímá spojnice 53"/>
              <p:cNvCxnSpPr>
                <a:stCxn id="53" idx="2"/>
                <a:endCxn id="53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833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7864 0.2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0.08663 0.204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2660556" y="2924944"/>
            <a:ext cx="1440160" cy="1224136"/>
            <a:chOff x="2660556" y="2924944"/>
            <a:chExt cx="1440160" cy="1224136"/>
          </a:xfrm>
        </p:grpSpPr>
        <p:sp>
          <p:nvSpPr>
            <p:cNvPr id="4" name="Obdélník 3"/>
            <p:cNvSpPr/>
            <p:nvPr/>
          </p:nvSpPr>
          <p:spPr>
            <a:xfrm>
              <a:off x="2660556" y="2924944"/>
              <a:ext cx="1440160" cy="12241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Vývojový diagram: nebo 32"/>
            <p:cNvSpPr/>
            <p:nvPr/>
          </p:nvSpPr>
          <p:spPr>
            <a:xfrm>
              <a:off x="2876580" y="3778309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Vývojový diagram: nebo 34"/>
            <p:cNvSpPr/>
            <p:nvPr/>
          </p:nvSpPr>
          <p:spPr>
            <a:xfrm>
              <a:off x="3211691" y="3320988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Vývojový diagram: nebo 35"/>
            <p:cNvSpPr/>
            <p:nvPr/>
          </p:nvSpPr>
          <p:spPr>
            <a:xfrm>
              <a:off x="2793488" y="3003900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4103587" y="2924944"/>
            <a:ext cx="1440160" cy="1224136"/>
            <a:chOff x="4103587" y="2924944"/>
            <a:chExt cx="1440160" cy="1224136"/>
          </a:xfrm>
        </p:grpSpPr>
        <p:sp>
          <p:nvSpPr>
            <p:cNvPr id="5" name="Obdélník 4"/>
            <p:cNvSpPr/>
            <p:nvPr/>
          </p:nvSpPr>
          <p:spPr>
            <a:xfrm>
              <a:off x="4103587" y="2924944"/>
              <a:ext cx="1440160" cy="122413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5237713" y="3831016"/>
              <a:ext cx="216024" cy="216024"/>
              <a:chOff x="7236296" y="2924944"/>
              <a:chExt cx="216024" cy="216024"/>
            </a:xfrm>
          </p:grpSpPr>
          <p:sp>
            <p:nvSpPr>
              <p:cNvPr id="41" name="Ovál 40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2" name="Přímá spojnice 41"/>
              <p:cNvCxnSpPr>
                <a:stCxn id="41" idx="2"/>
                <a:endCxn id="41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Skupina 45"/>
            <p:cNvGrpSpPr/>
            <p:nvPr/>
          </p:nvGrpSpPr>
          <p:grpSpPr>
            <a:xfrm>
              <a:off x="5129701" y="3107730"/>
              <a:ext cx="216024" cy="216024"/>
              <a:chOff x="7236296" y="2924944"/>
              <a:chExt cx="216024" cy="216024"/>
            </a:xfrm>
          </p:grpSpPr>
          <p:sp>
            <p:nvSpPr>
              <p:cNvPr id="47" name="Ovál 46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8" name="Přímá spojnice 47"/>
              <p:cNvCxnSpPr>
                <a:stCxn id="47" idx="2"/>
                <a:endCxn id="47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Skupina 48"/>
            <p:cNvGrpSpPr/>
            <p:nvPr/>
          </p:nvGrpSpPr>
          <p:grpSpPr>
            <a:xfrm>
              <a:off x="4823667" y="3429000"/>
              <a:ext cx="216024" cy="216024"/>
              <a:chOff x="7236296" y="2924944"/>
              <a:chExt cx="216024" cy="216024"/>
            </a:xfrm>
          </p:grpSpPr>
          <p:sp>
            <p:nvSpPr>
              <p:cNvPr id="50" name="Ovál 49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1" name="Přímá spojnice 50"/>
              <p:cNvCxnSpPr>
                <a:stCxn id="50" idx="2"/>
                <a:endCxn id="50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Vznik PN přechodu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221658" y="1423980"/>
            <a:ext cx="6696744" cy="1008112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Při spojení dvou polovodičů s různou vodivostí začnou v oblasti přechodu difundovat díry a elektrony do sousedního krystalu, kde vzájemně rekombinují.</a:t>
            </a:r>
            <a:endParaRPr lang="cs-CZ" dirty="0"/>
          </a:p>
        </p:txBody>
      </p:sp>
      <p:grpSp>
        <p:nvGrpSpPr>
          <p:cNvPr id="34" name="Skupina 33"/>
          <p:cNvGrpSpPr/>
          <p:nvPr/>
        </p:nvGrpSpPr>
        <p:grpSpPr>
          <a:xfrm>
            <a:off x="7236296" y="2814911"/>
            <a:ext cx="1872208" cy="1897459"/>
            <a:chOff x="7236296" y="2814911"/>
            <a:chExt cx="1872208" cy="1897459"/>
          </a:xfrm>
        </p:grpSpPr>
        <p:grpSp>
          <p:nvGrpSpPr>
            <p:cNvPr id="10" name="Skupina 9"/>
            <p:cNvGrpSpPr/>
            <p:nvPr/>
          </p:nvGrpSpPr>
          <p:grpSpPr>
            <a:xfrm>
              <a:off x="7236296" y="2924944"/>
              <a:ext cx="216024" cy="216024"/>
              <a:chOff x="7236296" y="2924944"/>
              <a:chExt cx="216024" cy="216024"/>
            </a:xfrm>
          </p:grpSpPr>
          <p:sp>
            <p:nvSpPr>
              <p:cNvPr id="7" name="Ovál 6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" name="Přímá spojnice 8"/>
              <p:cNvCxnSpPr>
                <a:stCxn id="7" idx="2"/>
                <a:endCxn id="7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Vývojový diagram: nebo 10"/>
            <p:cNvSpPr/>
            <p:nvPr/>
          </p:nvSpPr>
          <p:spPr>
            <a:xfrm>
              <a:off x="7236296" y="3356992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ývojový diagram: postup 11"/>
            <p:cNvSpPr/>
            <p:nvPr/>
          </p:nvSpPr>
          <p:spPr>
            <a:xfrm>
              <a:off x="7236296" y="3789040"/>
              <a:ext cx="355827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ývojový diagram: postup 12"/>
            <p:cNvSpPr/>
            <p:nvPr/>
          </p:nvSpPr>
          <p:spPr>
            <a:xfrm>
              <a:off x="7242290" y="4350562"/>
              <a:ext cx="355827" cy="288032"/>
            </a:xfrm>
            <a:prstGeom prst="flowChartProcess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7592588" y="2814911"/>
              <a:ext cx="15159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volný elektron</a:t>
              </a:r>
              <a:endParaRPr lang="cs-CZ" sz="1600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592123" y="3280338"/>
              <a:ext cx="15159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volná díra</a:t>
              </a:r>
              <a:endParaRPr lang="cs-CZ" sz="1600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7589036" y="3721439"/>
              <a:ext cx="1515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záporná oblast kolem akceptorů</a:t>
              </a:r>
              <a:endParaRPr lang="cs-CZ" sz="1200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589036" y="4250705"/>
              <a:ext cx="1515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kladná oblast kolem donorů</a:t>
              </a:r>
              <a:endParaRPr lang="cs-CZ" sz="1200" dirty="0"/>
            </a:p>
          </p:txBody>
        </p:sp>
      </p:grpSp>
      <p:sp>
        <p:nvSpPr>
          <p:cNvPr id="37" name="Vývojový diagram: nebo 36"/>
          <p:cNvSpPr/>
          <p:nvPr/>
        </p:nvSpPr>
        <p:spPr>
          <a:xfrm>
            <a:off x="3787755" y="3058105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Vývojový diagram: nebo 37"/>
          <p:cNvSpPr/>
          <p:nvPr/>
        </p:nvSpPr>
        <p:spPr>
          <a:xfrm>
            <a:off x="3787755" y="3494088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ývojový diagram: nebo 38"/>
          <p:cNvSpPr/>
          <p:nvPr/>
        </p:nvSpPr>
        <p:spPr>
          <a:xfrm>
            <a:off x="3524652" y="3844259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0" name="Skupina 29"/>
          <p:cNvGrpSpPr/>
          <p:nvPr/>
        </p:nvGrpSpPr>
        <p:grpSpPr>
          <a:xfrm>
            <a:off x="4383742" y="3465004"/>
            <a:ext cx="216024" cy="216024"/>
            <a:chOff x="7236296" y="2924944"/>
            <a:chExt cx="216024" cy="216024"/>
          </a:xfrm>
        </p:grpSpPr>
        <p:sp>
          <p:nvSpPr>
            <p:cNvPr id="31" name="Ovál 30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2" name="Přímá spojnice 31"/>
            <p:cNvCxnSpPr>
              <a:stCxn id="31" idx="2"/>
              <a:endCxn id="31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Skupina 42"/>
          <p:cNvGrpSpPr/>
          <p:nvPr/>
        </p:nvGrpSpPr>
        <p:grpSpPr>
          <a:xfrm>
            <a:off x="4275730" y="3789040"/>
            <a:ext cx="216024" cy="216024"/>
            <a:chOff x="7236296" y="2924944"/>
            <a:chExt cx="216024" cy="216024"/>
          </a:xfrm>
        </p:grpSpPr>
        <p:sp>
          <p:nvSpPr>
            <p:cNvPr id="44" name="Ovál 43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5" name="Přímá spojnice 44"/>
            <p:cNvCxnSpPr>
              <a:stCxn id="44" idx="2"/>
              <a:endCxn id="44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Skupina 51"/>
          <p:cNvGrpSpPr/>
          <p:nvPr/>
        </p:nvGrpSpPr>
        <p:grpSpPr>
          <a:xfrm>
            <a:off x="4249477" y="2999718"/>
            <a:ext cx="216024" cy="216024"/>
            <a:chOff x="7236296" y="2924944"/>
            <a:chExt cx="216024" cy="216024"/>
          </a:xfrm>
        </p:grpSpPr>
        <p:sp>
          <p:nvSpPr>
            <p:cNvPr id="53" name="Ovál 52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4" name="Přímá spojnice 53"/>
            <p:cNvCxnSpPr>
              <a:stCxn id="53" idx="2"/>
              <a:endCxn id="53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Skupina 70"/>
          <p:cNvGrpSpPr/>
          <p:nvPr/>
        </p:nvGrpSpPr>
        <p:grpSpPr>
          <a:xfrm>
            <a:off x="7236296" y="2814911"/>
            <a:ext cx="1872208" cy="1897459"/>
            <a:chOff x="7236296" y="2814911"/>
            <a:chExt cx="1872208" cy="1897459"/>
          </a:xfrm>
        </p:grpSpPr>
        <p:grpSp>
          <p:nvGrpSpPr>
            <p:cNvPr id="72" name="Skupina 71"/>
            <p:cNvGrpSpPr/>
            <p:nvPr/>
          </p:nvGrpSpPr>
          <p:grpSpPr>
            <a:xfrm>
              <a:off x="7236296" y="2814911"/>
              <a:ext cx="1872208" cy="1897459"/>
              <a:chOff x="7236296" y="2814911"/>
              <a:chExt cx="1872208" cy="1897459"/>
            </a:xfrm>
          </p:grpSpPr>
          <p:grpSp>
            <p:nvGrpSpPr>
              <p:cNvPr id="75" name="Skupina 74"/>
              <p:cNvGrpSpPr/>
              <p:nvPr/>
            </p:nvGrpSpPr>
            <p:grpSpPr>
              <a:xfrm>
                <a:off x="7236296" y="2924944"/>
                <a:ext cx="216024" cy="216024"/>
                <a:chOff x="7236296" y="2924944"/>
                <a:chExt cx="216024" cy="216024"/>
              </a:xfrm>
            </p:grpSpPr>
            <p:sp>
              <p:nvSpPr>
                <p:cNvPr id="83" name="Ovál 82"/>
                <p:cNvSpPr/>
                <p:nvPr/>
              </p:nvSpPr>
              <p:spPr>
                <a:xfrm>
                  <a:off x="7236296" y="2924944"/>
                  <a:ext cx="216024" cy="216024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84" name="Přímá spojnice 83"/>
                <p:cNvCxnSpPr>
                  <a:stCxn id="83" idx="2"/>
                  <a:endCxn id="83" idx="6"/>
                </p:cNvCxnSpPr>
                <p:nvPr/>
              </p:nvCxnSpPr>
              <p:spPr>
                <a:xfrm>
                  <a:off x="7236296" y="3032956"/>
                  <a:ext cx="216024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Vývojový diagram: nebo 75"/>
              <p:cNvSpPr/>
              <p:nvPr/>
            </p:nvSpPr>
            <p:spPr>
              <a:xfrm>
                <a:off x="7236296" y="335699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7" name="Vývojový diagram: postup 76"/>
              <p:cNvSpPr/>
              <p:nvPr/>
            </p:nvSpPr>
            <p:spPr>
              <a:xfrm>
                <a:off x="7236296" y="3789040"/>
                <a:ext cx="355827" cy="288032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8" name="Vývojový diagram: postup 77"/>
              <p:cNvSpPr/>
              <p:nvPr/>
            </p:nvSpPr>
            <p:spPr>
              <a:xfrm>
                <a:off x="7242290" y="4350562"/>
                <a:ext cx="355827" cy="288032"/>
              </a:xfrm>
              <a:prstGeom prst="flowChartProcess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9" name="TextovéPole 78"/>
              <p:cNvSpPr txBox="1"/>
              <p:nvPr/>
            </p:nvSpPr>
            <p:spPr>
              <a:xfrm>
                <a:off x="7592588" y="2814911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volný elektron</a:t>
                </a:r>
                <a:endParaRPr lang="cs-CZ" sz="1600" dirty="0"/>
              </a:p>
            </p:txBody>
          </p:sp>
          <p:sp>
            <p:nvSpPr>
              <p:cNvPr id="80" name="TextovéPole 79"/>
              <p:cNvSpPr txBox="1"/>
              <p:nvPr/>
            </p:nvSpPr>
            <p:spPr>
              <a:xfrm>
                <a:off x="7592123" y="3280338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volná díra</a:t>
                </a:r>
                <a:endParaRPr lang="cs-CZ" sz="1600" dirty="0"/>
              </a:p>
            </p:txBody>
          </p:sp>
          <p:sp>
            <p:nvSpPr>
              <p:cNvPr id="81" name="TextovéPole 80"/>
              <p:cNvSpPr txBox="1"/>
              <p:nvPr/>
            </p:nvSpPr>
            <p:spPr>
              <a:xfrm>
                <a:off x="7589036" y="3721439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záporná oblast kolem akceptorů</a:t>
                </a:r>
                <a:endParaRPr lang="cs-CZ" sz="1200" dirty="0"/>
              </a:p>
            </p:txBody>
          </p:sp>
          <p:sp>
            <p:nvSpPr>
              <p:cNvPr id="82" name="TextovéPole 81"/>
              <p:cNvSpPr txBox="1"/>
              <p:nvPr/>
            </p:nvSpPr>
            <p:spPr>
              <a:xfrm>
                <a:off x="7589036" y="4250705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kladná oblast kolem donorů</a:t>
                </a:r>
                <a:endParaRPr lang="cs-CZ" sz="1200" dirty="0"/>
              </a:p>
            </p:txBody>
          </p:sp>
        </p:grpSp>
        <p:sp>
          <p:nvSpPr>
            <p:cNvPr id="73" name="TextovéPole 72"/>
            <p:cNvSpPr txBox="1"/>
            <p:nvPr/>
          </p:nvSpPr>
          <p:spPr>
            <a:xfrm>
              <a:off x="7256213" y="37483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7265975" y="4309912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N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60368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4.81481E-6 L 0.00052 -4.81481E-6 C -0.00243 -0.00023 -0.00469 -0.00069 -0.00747 -0.00092 C -0.01372 -0.00115 -0.01997 -0.00115 -0.02622 -0.00138 C -0.02987 -0.00277 -0.02761 -0.00208 -0.03525 -0.00138 C -0.03577 -0.00115 -0.03612 -0.00115 -0.03629 -0.00092 C -0.03993 0.00186 -0.03698 0.00093 -0.0415 0.00139 C -0.04184 0.00163 -0.04202 0.00139 -0.04219 0.00139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74 -0.00046 0.00347 -0.00069 0.00521 -0.00139 C 0.00747 -0.00254 0.00799 -0.00277 0.01181 -0.00277 L 0.02361 -0.00277 " pathEditMode="relative" ptsTypes="AAAAA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486 0 0.0099 0 0.01493 0.00024 C 0.01528 0.00047 0.01545 0.00116 0.01597 0.00116 C 0.01649 0.00162 0.01736 0.00162 0.01806 0.00209 C 0.0184 0.00255 0.01858 0.00278 0.0191 0.00301 C 0.01962 0.00348 0.02049 0.00348 0.02118 0.00394 C 0.02205 0.00487 0.02205 0.0051 0.02327 0.00533 C 0.02327 0.00556 0.02344 0.00533 0.02361 0.00533 " pathEditMode="relative" ptsTypes="AAAAAAA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46 L -0.00017 -0.00046 C -0.00156 -7.40741E-7 -0.00295 0.0007 -0.00434 0.00116 C -0.00538 0.00162 -0.00642 0.00162 -0.00712 0.00208 C -0.00764 0.00255 -0.00816 0.00278 -0.0085 0.00301 C -0.00903 0.00347 -0.0092 0.00394 -0.00955 0.00394 C -0.01024 0.0044 -0.01093 0.00463 -0.01163 0.00486 C -0.01198 0.00509 -0.0125 0.00509 -0.01267 0.00532 C -0.01337 0.00602 -0.01406 0.00695 -0.01475 0.00718 C -0.01545 0.00764 -0.01632 0.00764 -0.01684 0.0081 C -0.01718 0.00857 -0.01753 0.00903 -0.01788 0.00903 C -0.01996 0.01042 -0.02066 0.00995 -0.02274 0.01088 L -0.02482 0.01181 L -0.02587 0.01227 C -0.02621 0.01273 -0.02621 0.01343 -0.02656 0.01366 C -0.02725 0.01435 -0.02778 0.01412 -0.0283 0.01412 " pathEditMode="relative" ptsTypes="AAAAAAAAAAAAAAAA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87 -0.00069 0.00174 -0.00138 0.00261 -0.00185 C 0.0033 -0.00231 0.00417 -0.00231 0.00469 -0.00231 C 0.00521 -0.00254 0.00573 -0.00277 0.00608 -0.00277 C 0.01493 -0.00254 0.01927 -0.00208 0.0283 -0.00277 C 0.02917 -0.003 0.02969 -0.00347 0.03038 -0.0037 C 0.03091 -0.00393 0.03143 -0.00416 0.03177 -0.00416 C 0.03247 -0.00462 0.03316 -0.00486 0.03386 -0.00509 L 0.03802 -0.00694 L 0.04115 -0.00833 L 0.04219 -0.00879 C 0.04341 -0.00879 0.0467 -0.00879 0.04809 -0.0074 L 0.04913 -0.00648 C 0.04948 -0.00601 0.04966 -0.00578 0.04983 -0.00509 C 0.05035 -0.0037 0.05035 -0.00208 0.05052 -0.00046 C 0.05156 0.00487 0.05122 -0.00069 0.05122 0.00556 " pathEditMode="relative" ptsTypes="AAAAAAAAAAAAAAAA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0.00017 -0.00023 C -2.77778E-7 0.00301 -2.77778E-7 0.00625 -0.00017 0.00949 C -0.00035 0.00995 -0.00052 0.01041 -0.00052 0.01088 C -0.00087 0.01134 -0.00104 0.0118 -0.00121 0.01227 C -0.00191 0.01504 -0.00139 0.01342 -0.00295 0.0169 C -0.0033 0.01736 -0.0033 0.01782 -0.00365 0.01828 L -0.00469 0.01921 C -0.00608 0.02152 -0.00486 0.01944 -0.00677 0.02199 C -0.00729 0.02245 -0.00764 0.02315 -0.00816 0.02384 C -0.0092 0.02453 -0.01076 0.02546 -0.01198 0.02615 C -0.0125 0.02615 -0.01302 0.02639 -0.01337 0.02662 C -0.01684 0.02777 -0.01406 0.02708 -0.01753 0.02801 C -0.01823 0.02777 -0.01962 0.02754 -0.02031 0.02708 C -0.02083 0.02662 -0.02101 0.02639 -0.02135 0.02615 C -0.0217 0.02569 -0.02187 0.025 -0.02205 0.02477 C -0.0224 0.0243 -0.02292 0.02407 -0.02309 0.02384 C -0.025 0.0206 -0.02153 0.02407 -0.02448 0.02152 C -0.02535 0.01828 -0.02431 0.02129 -0.02587 0.01967 C -0.02621 0.01921 -0.02639 0.01852 -0.02656 0.01828 C -0.02708 0.01782 -0.0276 0.01759 -0.02795 0.01736 C -0.0283 0.0169 -0.02865 0.01666 -0.02899 0.01643 C -0.02951 0.01551 -0.03073 0.01458 -0.03038 0.01365 L -0.03003 0.0118 " pathEditMode="relative" ptsTypes="AAAAAAAAAAAAAAAAAAAAAAAA">
                                      <p:cBhvr>
                                        <p:cTn id="1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2660556" y="2924944"/>
            <a:ext cx="1440160" cy="1224136"/>
            <a:chOff x="2660556" y="2924944"/>
            <a:chExt cx="1440160" cy="1224136"/>
          </a:xfrm>
        </p:grpSpPr>
        <p:sp>
          <p:nvSpPr>
            <p:cNvPr id="4" name="Obdélník 3"/>
            <p:cNvSpPr/>
            <p:nvPr/>
          </p:nvSpPr>
          <p:spPr>
            <a:xfrm>
              <a:off x="2660556" y="2924944"/>
              <a:ext cx="1440160" cy="12241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Vývojový diagram: nebo 32"/>
            <p:cNvSpPr/>
            <p:nvPr/>
          </p:nvSpPr>
          <p:spPr>
            <a:xfrm>
              <a:off x="2876580" y="3778309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Vývojový diagram: nebo 34"/>
            <p:cNvSpPr/>
            <p:nvPr/>
          </p:nvSpPr>
          <p:spPr>
            <a:xfrm>
              <a:off x="3211691" y="3320988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Vývojový diagram: nebo 35"/>
            <p:cNvSpPr/>
            <p:nvPr/>
          </p:nvSpPr>
          <p:spPr>
            <a:xfrm>
              <a:off x="2793488" y="3003900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4103587" y="2924944"/>
            <a:ext cx="1440160" cy="1224136"/>
            <a:chOff x="4103587" y="2924944"/>
            <a:chExt cx="1440160" cy="1224136"/>
          </a:xfrm>
        </p:grpSpPr>
        <p:sp>
          <p:nvSpPr>
            <p:cNvPr id="5" name="Obdélník 4"/>
            <p:cNvSpPr/>
            <p:nvPr/>
          </p:nvSpPr>
          <p:spPr>
            <a:xfrm>
              <a:off x="4103587" y="2924944"/>
              <a:ext cx="1440160" cy="122413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5237713" y="3831016"/>
              <a:ext cx="216024" cy="216024"/>
              <a:chOff x="7236296" y="2924944"/>
              <a:chExt cx="216024" cy="216024"/>
            </a:xfrm>
          </p:grpSpPr>
          <p:sp>
            <p:nvSpPr>
              <p:cNvPr id="41" name="Ovál 40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2" name="Přímá spojnice 41"/>
              <p:cNvCxnSpPr>
                <a:stCxn id="41" idx="2"/>
                <a:endCxn id="41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Skupina 45"/>
            <p:cNvGrpSpPr/>
            <p:nvPr/>
          </p:nvGrpSpPr>
          <p:grpSpPr>
            <a:xfrm>
              <a:off x="5129701" y="3107730"/>
              <a:ext cx="216024" cy="216024"/>
              <a:chOff x="7236296" y="2924944"/>
              <a:chExt cx="216024" cy="216024"/>
            </a:xfrm>
          </p:grpSpPr>
          <p:sp>
            <p:nvSpPr>
              <p:cNvPr id="47" name="Ovál 46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8" name="Přímá spojnice 47"/>
              <p:cNvCxnSpPr>
                <a:stCxn id="47" idx="2"/>
                <a:endCxn id="47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Skupina 48"/>
            <p:cNvGrpSpPr/>
            <p:nvPr/>
          </p:nvGrpSpPr>
          <p:grpSpPr>
            <a:xfrm>
              <a:off x="4823667" y="3429000"/>
              <a:ext cx="216024" cy="216024"/>
              <a:chOff x="7236296" y="2924944"/>
              <a:chExt cx="216024" cy="216024"/>
            </a:xfrm>
          </p:grpSpPr>
          <p:sp>
            <p:nvSpPr>
              <p:cNvPr id="50" name="Ovál 49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1" name="Přímá spojnice 50"/>
              <p:cNvCxnSpPr>
                <a:stCxn id="50" idx="2"/>
                <a:endCxn id="50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Vznik PN přechodu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221658" y="1423980"/>
            <a:ext cx="6696744" cy="1008112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Při spojení dvou polovodičů s různou vodivostí začnou v oblasti přechodu difundovat díry a elektrony do sousedního krystalu, kde vzájemně rekombinují.</a:t>
            </a:r>
            <a:endParaRPr lang="cs-CZ" dirty="0"/>
          </a:p>
        </p:txBody>
      </p:sp>
      <p:grpSp>
        <p:nvGrpSpPr>
          <p:cNvPr id="34" name="Skupina 33"/>
          <p:cNvGrpSpPr/>
          <p:nvPr/>
        </p:nvGrpSpPr>
        <p:grpSpPr>
          <a:xfrm>
            <a:off x="7236296" y="2814911"/>
            <a:ext cx="1872208" cy="1897459"/>
            <a:chOff x="7236296" y="2814911"/>
            <a:chExt cx="1872208" cy="1897459"/>
          </a:xfrm>
        </p:grpSpPr>
        <p:grpSp>
          <p:nvGrpSpPr>
            <p:cNvPr id="10" name="Skupina 9"/>
            <p:cNvGrpSpPr/>
            <p:nvPr/>
          </p:nvGrpSpPr>
          <p:grpSpPr>
            <a:xfrm>
              <a:off x="7236296" y="2924944"/>
              <a:ext cx="216024" cy="216024"/>
              <a:chOff x="7236296" y="2924944"/>
              <a:chExt cx="216024" cy="216024"/>
            </a:xfrm>
          </p:grpSpPr>
          <p:sp>
            <p:nvSpPr>
              <p:cNvPr id="7" name="Ovál 6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" name="Přímá spojnice 8"/>
              <p:cNvCxnSpPr>
                <a:stCxn id="7" idx="2"/>
                <a:endCxn id="7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Vývojový diagram: nebo 10"/>
            <p:cNvSpPr/>
            <p:nvPr/>
          </p:nvSpPr>
          <p:spPr>
            <a:xfrm>
              <a:off x="7236296" y="3356992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ývojový diagram: postup 11"/>
            <p:cNvSpPr/>
            <p:nvPr/>
          </p:nvSpPr>
          <p:spPr>
            <a:xfrm>
              <a:off x="7236296" y="3789040"/>
              <a:ext cx="355827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ývojový diagram: postup 12"/>
            <p:cNvSpPr/>
            <p:nvPr/>
          </p:nvSpPr>
          <p:spPr>
            <a:xfrm>
              <a:off x="7242290" y="4350562"/>
              <a:ext cx="355827" cy="288032"/>
            </a:xfrm>
            <a:prstGeom prst="flowChartProcess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7592588" y="2814911"/>
              <a:ext cx="15159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volný elektron</a:t>
              </a:r>
              <a:endParaRPr lang="cs-CZ" sz="1600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592123" y="3280338"/>
              <a:ext cx="15159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volná díra</a:t>
              </a:r>
              <a:endParaRPr lang="cs-CZ" sz="1600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7589036" y="3721439"/>
              <a:ext cx="1515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záporná oblast kolem akceptorů</a:t>
              </a:r>
              <a:endParaRPr lang="cs-CZ" sz="1200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589036" y="4250705"/>
              <a:ext cx="1515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kladná oblast kolem donorů</a:t>
              </a:r>
              <a:endParaRPr lang="cs-CZ" sz="1200" dirty="0"/>
            </a:p>
          </p:txBody>
        </p:sp>
      </p:grpSp>
      <p:grpSp>
        <p:nvGrpSpPr>
          <p:cNvPr id="69" name="Skupina 68"/>
          <p:cNvGrpSpPr/>
          <p:nvPr/>
        </p:nvGrpSpPr>
        <p:grpSpPr>
          <a:xfrm>
            <a:off x="7232744" y="2814911"/>
            <a:ext cx="1872208" cy="1897459"/>
            <a:chOff x="7236296" y="2814911"/>
            <a:chExt cx="1872208" cy="1897459"/>
          </a:xfrm>
        </p:grpSpPr>
        <p:grpSp>
          <p:nvGrpSpPr>
            <p:cNvPr id="70" name="Skupina 69"/>
            <p:cNvGrpSpPr/>
            <p:nvPr/>
          </p:nvGrpSpPr>
          <p:grpSpPr>
            <a:xfrm>
              <a:off x="7236296" y="2814911"/>
              <a:ext cx="1872208" cy="1897459"/>
              <a:chOff x="7236296" y="2814911"/>
              <a:chExt cx="1872208" cy="1897459"/>
            </a:xfrm>
          </p:grpSpPr>
          <p:grpSp>
            <p:nvGrpSpPr>
              <p:cNvPr id="73" name="Skupina 72"/>
              <p:cNvGrpSpPr/>
              <p:nvPr/>
            </p:nvGrpSpPr>
            <p:grpSpPr>
              <a:xfrm>
                <a:off x="7236296" y="2924944"/>
                <a:ext cx="216024" cy="216024"/>
                <a:chOff x="7236296" y="2924944"/>
                <a:chExt cx="216024" cy="216024"/>
              </a:xfrm>
            </p:grpSpPr>
            <p:sp>
              <p:nvSpPr>
                <p:cNvPr id="81" name="Ovál 80"/>
                <p:cNvSpPr/>
                <p:nvPr/>
              </p:nvSpPr>
              <p:spPr>
                <a:xfrm>
                  <a:off x="7236296" y="2924944"/>
                  <a:ext cx="216024" cy="216024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82" name="Přímá spojnice 81"/>
                <p:cNvCxnSpPr>
                  <a:stCxn id="81" idx="2"/>
                  <a:endCxn id="81" idx="6"/>
                </p:cNvCxnSpPr>
                <p:nvPr/>
              </p:nvCxnSpPr>
              <p:spPr>
                <a:xfrm>
                  <a:off x="7236296" y="3032956"/>
                  <a:ext cx="216024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Vývojový diagram: nebo 73"/>
              <p:cNvSpPr/>
              <p:nvPr/>
            </p:nvSpPr>
            <p:spPr>
              <a:xfrm>
                <a:off x="7236296" y="335699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Vývojový diagram: postup 74"/>
              <p:cNvSpPr/>
              <p:nvPr/>
            </p:nvSpPr>
            <p:spPr>
              <a:xfrm>
                <a:off x="7236296" y="3789040"/>
                <a:ext cx="355827" cy="288032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6" name="Vývojový diagram: postup 75"/>
              <p:cNvSpPr/>
              <p:nvPr/>
            </p:nvSpPr>
            <p:spPr>
              <a:xfrm>
                <a:off x="7242290" y="4350562"/>
                <a:ext cx="355827" cy="288032"/>
              </a:xfrm>
              <a:prstGeom prst="flowChartProcess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7" name="TextovéPole 76"/>
              <p:cNvSpPr txBox="1"/>
              <p:nvPr/>
            </p:nvSpPr>
            <p:spPr>
              <a:xfrm>
                <a:off x="7592588" y="2814911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volný elektron</a:t>
                </a:r>
                <a:endParaRPr lang="cs-CZ" sz="1600" dirty="0"/>
              </a:p>
            </p:txBody>
          </p:sp>
          <p:sp>
            <p:nvSpPr>
              <p:cNvPr id="78" name="TextovéPole 77"/>
              <p:cNvSpPr txBox="1"/>
              <p:nvPr/>
            </p:nvSpPr>
            <p:spPr>
              <a:xfrm>
                <a:off x="7592123" y="3280338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volná díra</a:t>
                </a:r>
                <a:endParaRPr lang="cs-CZ" sz="1600" dirty="0"/>
              </a:p>
            </p:txBody>
          </p:sp>
          <p:sp>
            <p:nvSpPr>
              <p:cNvPr id="79" name="TextovéPole 78"/>
              <p:cNvSpPr txBox="1"/>
              <p:nvPr/>
            </p:nvSpPr>
            <p:spPr>
              <a:xfrm>
                <a:off x="7589036" y="3721439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záporná oblast kolem akceptorů</a:t>
                </a:r>
                <a:endParaRPr lang="cs-CZ" sz="1200" dirty="0"/>
              </a:p>
            </p:txBody>
          </p:sp>
          <p:sp>
            <p:nvSpPr>
              <p:cNvPr id="80" name="TextovéPole 79"/>
              <p:cNvSpPr txBox="1"/>
              <p:nvPr/>
            </p:nvSpPr>
            <p:spPr>
              <a:xfrm>
                <a:off x="7589036" y="4250705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kladná oblast kolem donorů</a:t>
                </a:r>
                <a:endParaRPr lang="cs-CZ" sz="1200" dirty="0"/>
              </a:p>
            </p:txBody>
          </p:sp>
        </p:grpSp>
        <p:sp>
          <p:nvSpPr>
            <p:cNvPr id="71" name="TextovéPole 70"/>
            <p:cNvSpPr txBox="1"/>
            <p:nvPr/>
          </p:nvSpPr>
          <p:spPr>
            <a:xfrm>
              <a:off x="7256213" y="37483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7265975" y="4309912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N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06785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2660556" y="2924944"/>
            <a:ext cx="1440160" cy="1224136"/>
            <a:chOff x="2660556" y="2924944"/>
            <a:chExt cx="1440160" cy="1224136"/>
          </a:xfrm>
        </p:grpSpPr>
        <p:sp>
          <p:nvSpPr>
            <p:cNvPr id="4" name="Obdélník 3"/>
            <p:cNvSpPr/>
            <p:nvPr/>
          </p:nvSpPr>
          <p:spPr>
            <a:xfrm>
              <a:off x="2660556" y="2924944"/>
              <a:ext cx="1440160" cy="12241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3" name="Vývojový diagram: nebo 32"/>
            <p:cNvSpPr/>
            <p:nvPr/>
          </p:nvSpPr>
          <p:spPr>
            <a:xfrm>
              <a:off x="2876580" y="3778309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Vývojový diagram: nebo 34"/>
            <p:cNvSpPr/>
            <p:nvPr/>
          </p:nvSpPr>
          <p:spPr>
            <a:xfrm>
              <a:off x="3211691" y="3320988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Vývojový diagram: nebo 35"/>
            <p:cNvSpPr/>
            <p:nvPr/>
          </p:nvSpPr>
          <p:spPr>
            <a:xfrm>
              <a:off x="2793488" y="3003900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4103587" y="2924944"/>
            <a:ext cx="1440160" cy="1224136"/>
            <a:chOff x="4103587" y="2924944"/>
            <a:chExt cx="1440160" cy="1224136"/>
          </a:xfrm>
        </p:grpSpPr>
        <p:sp>
          <p:nvSpPr>
            <p:cNvPr id="5" name="Obdélník 4"/>
            <p:cNvSpPr/>
            <p:nvPr/>
          </p:nvSpPr>
          <p:spPr>
            <a:xfrm>
              <a:off x="4103587" y="2924944"/>
              <a:ext cx="1440160" cy="122413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5237713" y="3831016"/>
              <a:ext cx="216024" cy="216024"/>
              <a:chOff x="7236296" y="2924944"/>
              <a:chExt cx="216024" cy="216024"/>
            </a:xfrm>
          </p:grpSpPr>
          <p:sp>
            <p:nvSpPr>
              <p:cNvPr id="41" name="Ovál 40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2" name="Přímá spojnice 41"/>
              <p:cNvCxnSpPr>
                <a:stCxn id="41" idx="2"/>
                <a:endCxn id="41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Skupina 45"/>
            <p:cNvGrpSpPr/>
            <p:nvPr/>
          </p:nvGrpSpPr>
          <p:grpSpPr>
            <a:xfrm>
              <a:off x="5129701" y="3107730"/>
              <a:ext cx="216024" cy="216024"/>
              <a:chOff x="7236296" y="2924944"/>
              <a:chExt cx="216024" cy="216024"/>
            </a:xfrm>
          </p:grpSpPr>
          <p:sp>
            <p:nvSpPr>
              <p:cNvPr id="47" name="Ovál 46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8" name="Přímá spojnice 47"/>
              <p:cNvCxnSpPr>
                <a:stCxn id="47" idx="2"/>
                <a:endCxn id="47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Skupina 48"/>
            <p:cNvGrpSpPr/>
            <p:nvPr/>
          </p:nvGrpSpPr>
          <p:grpSpPr>
            <a:xfrm>
              <a:off x="4823667" y="3429000"/>
              <a:ext cx="216024" cy="216024"/>
              <a:chOff x="7236296" y="2924944"/>
              <a:chExt cx="216024" cy="216024"/>
            </a:xfrm>
          </p:grpSpPr>
          <p:sp>
            <p:nvSpPr>
              <p:cNvPr id="50" name="Ovál 49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1" name="Přímá spojnice 50"/>
              <p:cNvCxnSpPr>
                <a:stCxn id="50" idx="2"/>
                <a:endCxn id="50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Vznik PN přechodu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221658" y="1423980"/>
            <a:ext cx="6696744" cy="1008112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Při spojení dvou polovodičů s různou vodivostí začnou v oblasti přechodu difundovat díry a elektrony do sousedního krystalu, kde vzájemně rekombinují.</a:t>
            </a:r>
            <a:endParaRPr lang="cs-CZ" dirty="0"/>
          </a:p>
        </p:txBody>
      </p:sp>
      <p:grpSp>
        <p:nvGrpSpPr>
          <p:cNvPr id="34" name="Skupina 33"/>
          <p:cNvGrpSpPr/>
          <p:nvPr/>
        </p:nvGrpSpPr>
        <p:grpSpPr>
          <a:xfrm>
            <a:off x="7236296" y="2814911"/>
            <a:ext cx="1872208" cy="1897459"/>
            <a:chOff x="7236296" y="2814911"/>
            <a:chExt cx="1872208" cy="1897459"/>
          </a:xfrm>
        </p:grpSpPr>
        <p:grpSp>
          <p:nvGrpSpPr>
            <p:cNvPr id="10" name="Skupina 9"/>
            <p:cNvGrpSpPr/>
            <p:nvPr/>
          </p:nvGrpSpPr>
          <p:grpSpPr>
            <a:xfrm>
              <a:off x="7236296" y="2924944"/>
              <a:ext cx="216024" cy="216024"/>
              <a:chOff x="7236296" y="2924944"/>
              <a:chExt cx="216024" cy="216024"/>
            </a:xfrm>
          </p:grpSpPr>
          <p:sp>
            <p:nvSpPr>
              <p:cNvPr id="7" name="Ovál 6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" name="Přímá spojnice 8"/>
              <p:cNvCxnSpPr>
                <a:stCxn id="7" idx="2"/>
                <a:endCxn id="7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Vývojový diagram: nebo 10"/>
            <p:cNvSpPr/>
            <p:nvPr/>
          </p:nvSpPr>
          <p:spPr>
            <a:xfrm>
              <a:off x="7236296" y="3356992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ývojový diagram: postup 11"/>
            <p:cNvSpPr/>
            <p:nvPr/>
          </p:nvSpPr>
          <p:spPr>
            <a:xfrm>
              <a:off x="7236296" y="3789040"/>
              <a:ext cx="355827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ývojový diagram: postup 12"/>
            <p:cNvSpPr/>
            <p:nvPr/>
          </p:nvSpPr>
          <p:spPr>
            <a:xfrm>
              <a:off x="7242290" y="4350562"/>
              <a:ext cx="355827" cy="288032"/>
            </a:xfrm>
            <a:prstGeom prst="flowChartProcess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7592588" y="2814911"/>
              <a:ext cx="15159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volný elektron</a:t>
              </a:r>
              <a:endParaRPr lang="cs-CZ" sz="1600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592123" y="3280338"/>
              <a:ext cx="15159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volná díra</a:t>
              </a:r>
              <a:endParaRPr lang="cs-CZ" sz="1600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7589036" y="3721439"/>
              <a:ext cx="1515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záporná oblast kolem akceptorů</a:t>
              </a:r>
              <a:endParaRPr lang="cs-CZ" sz="1200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589036" y="4250705"/>
              <a:ext cx="1515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kladná oblast kolem donorů</a:t>
              </a:r>
              <a:endParaRPr lang="cs-CZ" sz="1200" dirty="0"/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3707904" y="2924944"/>
            <a:ext cx="792088" cy="1224136"/>
            <a:chOff x="3707904" y="2924944"/>
            <a:chExt cx="792088" cy="1224136"/>
          </a:xfrm>
        </p:grpSpPr>
        <p:cxnSp>
          <p:nvCxnSpPr>
            <p:cNvPr id="19" name="Přímá spojnice 18"/>
            <p:cNvCxnSpPr/>
            <p:nvPr/>
          </p:nvCxnSpPr>
          <p:spPr>
            <a:xfrm>
              <a:off x="4499992" y="2924944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>
              <a:off x="3707904" y="2924944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Zástupný symbol pro obsah 2"/>
          <p:cNvSpPr txBox="1">
            <a:spLocks/>
          </p:cNvSpPr>
          <p:nvPr/>
        </p:nvSpPr>
        <p:spPr>
          <a:xfrm>
            <a:off x="1403648" y="5089176"/>
            <a:ext cx="6696744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V oblasti přechodu se vytvoří vyprázdněná oblast. A mezi náboji akceptorů a donorů vznikne elektrické pole zabraňující dalšímu pronikání volných nábojů.</a:t>
            </a:r>
            <a:endParaRPr lang="cs-CZ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3851920" y="3429000"/>
            <a:ext cx="591959" cy="436361"/>
            <a:chOff x="3851920" y="3429000"/>
            <a:chExt cx="591959" cy="436361"/>
          </a:xfrm>
        </p:grpSpPr>
        <p:sp>
          <p:nvSpPr>
            <p:cNvPr id="21" name="Šipka doprava 20"/>
            <p:cNvSpPr/>
            <p:nvPr/>
          </p:nvSpPr>
          <p:spPr>
            <a:xfrm rot="10800000">
              <a:off x="3851920" y="3429000"/>
              <a:ext cx="591959" cy="14401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985576" y="3496029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FFFF00"/>
                  </a:solidFill>
                </a:rPr>
                <a:t>E</a:t>
              </a:r>
              <a:endParaRPr lang="cs-CZ" dirty="0">
                <a:solidFill>
                  <a:srgbClr val="FFFF00"/>
                </a:solidFill>
              </a:endParaRPr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3464859" y="4434462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PN přechod</a:t>
            </a:r>
            <a:endParaRPr lang="cs-CZ" dirty="0"/>
          </a:p>
        </p:txBody>
      </p:sp>
      <p:grpSp>
        <p:nvGrpSpPr>
          <p:cNvPr id="66" name="Skupina 65"/>
          <p:cNvGrpSpPr/>
          <p:nvPr/>
        </p:nvGrpSpPr>
        <p:grpSpPr>
          <a:xfrm>
            <a:off x="7232744" y="2814911"/>
            <a:ext cx="1872208" cy="1897459"/>
            <a:chOff x="7236296" y="2814911"/>
            <a:chExt cx="1872208" cy="1897459"/>
          </a:xfrm>
        </p:grpSpPr>
        <p:grpSp>
          <p:nvGrpSpPr>
            <p:cNvPr id="67" name="Skupina 66"/>
            <p:cNvGrpSpPr/>
            <p:nvPr/>
          </p:nvGrpSpPr>
          <p:grpSpPr>
            <a:xfrm>
              <a:off x="7236296" y="2814911"/>
              <a:ext cx="1872208" cy="1897459"/>
              <a:chOff x="7236296" y="2814911"/>
              <a:chExt cx="1872208" cy="1897459"/>
            </a:xfrm>
          </p:grpSpPr>
          <p:grpSp>
            <p:nvGrpSpPr>
              <p:cNvPr id="70" name="Skupina 69"/>
              <p:cNvGrpSpPr/>
              <p:nvPr/>
            </p:nvGrpSpPr>
            <p:grpSpPr>
              <a:xfrm>
                <a:off x="7236296" y="2924944"/>
                <a:ext cx="216024" cy="216024"/>
                <a:chOff x="7236296" y="2924944"/>
                <a:chExt cx="216024" cy="216024"/>
              </a:xfrm>
            </p:grpSpPr>
            <p:sp>
              <p:nvSpPr>
                <p:cNvPr id="78" name="Ovál 77"/>
                <p:cNvSpPr/>
                <p:nvPr/>
              </p:nvSpPr>
              <p:spPr>
                <a:xfrm>
                  <a:off x="7236296" y="2924944"/>
                  <a:ext cx="216024" cy="216024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79" name="Přímá spojnice 78"/>
                <p:cNvCxnSpPr>
                  <a:stCxn id="78" idx="2"/>
                  <a:endCxn id="78" idx="6"/>
                </p:cNvCxnSpPr>
                <p:nvPr/>
              </p:nvCxnSpPr>
              <p:spPr>
                <a:xfrm>
                  <a:off x="7236296" y="3032956"/>
                  <a:ext cx="216024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Vývojový diagram: nebo 70"/>
              <p:cNvSpPr/>
              <p:nvPr/>
            </p:nvSpPr>
            <p:spPr>
              <a:xfrm>
                <a:off x="7236296" y="335699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Vývojový diagram: postup 71"/>
              <p:cNvSpPr/>
              <p:nvPr/>
            </p:nvSpPr>
            <p:spPr>
              <a:xfrm>
                <a:off x="7236296" y="3789040"/>
                <a:ext cx="355827" cy="288032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3" name="Vývojový diagram: postup 72"/>
              <p:cNvSpPr/>
              <p:nvPr/>
            </p:nvSpPr>
            <p:spPr>
              <a:xfrm>
                <a:off x="7242290" y="4350562"/>
                <a:ext cx="355827" cy="288032"/>
              </a:xfrm>
              <a:prstGeom prst="flowChartProcess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4" name="TextovéPole 73"/>
              <p:cNvSpPr txBox="1"/>
              <p:nvPr/>
            </p:nvSpPr>
            <p:spPr>
              <a:xfrm>
                <a:off x="7592588" y="2814911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volný elektron</a:t>
                </a:r>
                <a:endParaRPr lang="cs-CZ" sz="1600" dirty="0"/>
              </a:p>
            </p:txBody>
          </p:sp>
          <p:sp>
            <p:nvSpPr>
              <p:cNvPr id="75" name="TextovéPole 74"/>
              <p:cNvSpPr txBox="1"/>
              <p:nvPr/>
            </p:nvSpPr>
            <p:spPr>
              <a:xfrm>
                <a:off x="7592123" y="3280338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volná díra</a:t>
                </a:r>
                <a:endParaRPr lang="cs-CZ" sz="1600" dirty="0"/>
              </a:p>
            </p:txBody>
          </p:sp>
          <p:sp>
            <p:nvSpPr>
              <p:cNvPr id="76" name="TextovéPole 75"/>
              <p:cNvSpPr txBox="1"/>
              <p:nvPr/>
            </p:nvSpPr>
            <p:spPr>
              <a:xfrm>
                <a:off x="7589036" y="3721439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záporná oblast kolem akceptorů</a:t>
                </a:r>
                <a:endParaRPr lang="cs-CZ" sz="1200" dirty="0"/>
              </a:p>
            </p:txBody>
          </p:sp>
          <p:sp>
            <p:nvSpPr>
              <p:cNvPr id="77" name="TextovéPole 76"/>
              <p:cNvSpPr txBox="1"/>
              <p:nvPr/>
            </p:nvSpPr>
            <p:spPr>
              <a:xfrm>
                <a:off x="7589036" y="4250705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kladná oblast kolem donorů</a:t>
                </a:r>
                <a:endParaRPr lang="cs-CZ" sz="1200" dirty="0"/>
              </a:p>
            </p:txBody>
          </p:sp>
        </p:grpSp>
        <p:sp>
          <p:nvSpPr>
            <p:cNvPr id="68" name="TextovéPole 67"/>
            <p:cNvSpPr txBox="1"/>
            <p:nvPr/>
          </p:nvSpPr>
          <p:spPr>
            <a:xfrm>
              <a:off x="7256213" y="37483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7265975" y="4309912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N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68444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3455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27. 11.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 vlastní</a:t>
            </a:r>
          </a:p>
        </p:txBody>
      </p:sp>
    </p:spTree>
    <p:extLst>
      <p:ext uri="{BB962C8B-B14F-4D97-AF65-F5344CB8AC3E}">
        <p14:creationId xmlns:p14="http://schemas.microsoft.com/office/powerpoint/2010/main" val="41202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292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Aerodynamika</vt:lpstr>
      <vt:lpstr>Vznik PN přechodu</vt:lpstr>
      <vt:lpstr>Terminologie</vt:lpstr>
      <vt:lpstr>Vznik PN přechodu</vt:lpstr>
      <vt:lpstr>Vznik PN přechodu</vt:lpstr>
      <vt:lpstr>Vznik PN přechodu</vt:lpstr>
      <vt:lpstr>Vznik PN přechodu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PN přechodu</dc:title>
  <dc:creator>Petr Machálek</dc:creator>
  <cp:lastModifiedBy>Petr Machálek</cp:lastModifiedBy>
  <cp:revision>1</cp:revision>
  <dcterms:created xsi:type="dcterms:W3CDTF">2012-11-27T00:40:46Z</dcterms:created>
  <dcterms:modified xsi:type="dcterms:W3CDTF">2012-11-27T00:41:17Z</dcterms:modified>
</cp:coreProperties>
</file>